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1.png"/><Relationship Id="rId3" Type="http://schemas.openxmlformats.org/officeDocument/2006/relationships/hyperlink" Target="http://apijson.org" TargetMode="Externa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pijson.org" TargetMode="External"/><Relationship Id="rId3" Type="http://schemas.openxmlformats.org/officeDocument/2006/relationships/image" Target="../media/image2.pn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hub.com/TommyLemon/APIJSON" TargetMode="External"/><Relationship Id="rId3" Type="http://schemas.openxmlformats.org/officeDocument/2006/relationships/image" Target="../media/image5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ee.com/TommyLemon" TargetMode="External"/><Relationship Id="rId3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hub.com/search?l=Java&amp;p=23&amp;q=stars%3A%3E%3D5000&amp;type=Repositories" TargetMode="External"/><Relationship Id="rId3" Type="http://schemas.openxmlformats.org/officeDocument/2006/relationships/image" Target="../media/image2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hub.com/search?l=Java&amp;s=stars&amp;o=desc&amp;p=22&amp;q=stars%3A%3E%3D5000&amp;type=Repositories" TargetMode="External"/><Relationship Id="rId3" Type="http://schemas.openxmlformats.org/officeDocument/2006/relationships/image" Target="../media/image2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star-history.t9t.io/#APIJSON/APIJSON&amp;hibernate/hibernate-orm&amp;mybatis/mybatis-3" TargetMode="External"/><Relationship Id="rId3" Type="http://schemas.openxmlformats.org/officeDocument/2006/relationships/image" Target="../media/image2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hub.com/APIJSON/APIJSON/blob/master/Document.md#3.1" TargetMode="External"/><Relationship Id="rId3" Type="http://schemas.openxmlformats.org/officeDocument/2006/relationships/image" Target="../media/image44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hub.com/APIJSON/APIJSON/blob/master/Document.md#3.2" TargetMode="External"/><Relationship Id="rId3" Type="http://schemas.openxmlformats.org/officeDocument/2006/relationships/image" Target="../media/image45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IJSON/APIJSON/issues/38" TargetMode="External"/><Relationship Id="rId3" Type="http://schemas.openxmlformats.org/officeDocument/2006/relationships/image" Target="../media/image38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4835043"/>
            <a:ext cx="10464800" cy="1158054"/>
          </a:xfrm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技术改变世界 协同驱动变革</a:t>
            </a:r>
          </a:p>
        </p:txBody>
      </p:sp>
      <p:pic>
        <p:nvPicPr>
          <p:cNvPr id="120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6196" y="597309"/>
            <a:ext cx="6712408" cy="439662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270000" y="6013031"/>
            <a:ext cx="10464800" cy="1158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02412">
              <a:defRPr sz="6880"/>
            </a:lvl1pPr>
          </a:lstStyle>
          <a:p>
            <a:pPr/>
            <a:r>
              <a:t>Techs change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179272"/>
            <a:ext cx="13004801" cy="5592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6670"/>
            <a:ext cx="13004801" cy="3690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APIJSONAuto</a:t>
            </a: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xfrm>
            <a:off x="2525703" y="3064012"/>
            <a:ext cx="8423974" cy="6057888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3648"/>
            </a:pPr>
            <a:r>
              <a:t>自动生成接口文档，清晰可读永远最新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自动校验与格式化，支持高亮和收展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自动生成各种语言的代码，一键下载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自动管理与测试接口用例，一键共享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自动给请求JSON加注释，一键切换</a:t>
            </a:r>
          </a:p>
        </p:txBody>
      </p:sp>
      <p:sp>
        <p:nvSpPr>
          <p:cNvPr id="392" name="Shape 392"/>
          <p:cNvSpPr/>
          <p:nvPr/>
        </p:nvSpPr>
        <p:spPr>
          <a:xfrm>
            <a:off x="1270000" y="2063729"/>
            <a:ext cx="10464800" cy="86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09625">
              <a:defRPr sz="4240"/>
            </a:lvl1pPr>
          </a:lstStyle>
          <a:p>
            <a:pPr/>
            <a:r>
              <a:t>强大易用的接口工具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9" r="0" b="39"/>
          <a:stretch>
            <a:fillRect/>
          </a:stretch>
        </p:blipFill>
        <p:spPr>
          <a:xfrm>
            <a:off x="-7343" y="1469032"/>
            <a:ext cx="13019289" cy="7313178"/>
          </a:xfrm>
          <a:prstGeom prst="rect">
            <a:avLst/>
          </a:prstGeom>
        </p:spPr>
      </p:pic>
      <p:sp>
        <p:nvSpPr>
          <p:cNvPr id="395" name="Shape 395"/>
          <p:cNvSpPr/>
          <p:nvPr>
            <p:ph type="title" idx="4294967295"/>
          </p:nvPr>
        </p:nvSpPr>
        <p:spPr>
          <a:xfrm>
            <a:off x="952500" y="-243681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APIJSONAuto</a:t>
            </a:r>
          </a:p>
        </p:txBody>
      </p:sp>
      <p:sp>
        <p:nvSpPr>
          <p:cNvPr id="396" name="Shape 396"/>
          <p:cNvSpPr/>
          <p:nvPr/>
        </p:nvSpPr>
        <p:spPr>
          <a:xfrm>
            <a:off x="1270000" y="8844623"/>
            <a:ext cx="10464800" cy="86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sz="4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http://apijson.org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401" name="Shape 401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现场演示</a:t>
            </a:r>
          </a:p>
        </p:txBody>
      </p:sp>
      <p:pic>
        <p:nvPicPr>
          <p:cNvPr id="402" name="logo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One More Thing</a:t>
            </a:r>
          </a:p>
        </p:txBody>
      </p:sp>
      <p:sp>
        <p:nvSpPr>
          <p:cNvPr id="407" name="Shape 407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APIJSON 主项目已移交至 APIJSON Group</a:t>
            </a:r>
          </a:p>
        </p:txBody>
      </p:sp>
      <p:pic>
        <p:nvPicPr>
          <p:cNvPr id="408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0140A1A2-9564-4CFC-A83A-1B4B7D544A2D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26" r="0" b="62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218" y="-1"/>
            <a:ext cx="1318923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316" t="0" r="5316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APIJSON_GVPAwardCertificat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ctrTitle"/>
          </p:nvPr>
        </p:nvSpPr>
        <p:spPr>
          <a:xfrm>
            <a:off x="1270000" y="4835043"/>
            <a:ext cx="10464800" cy="1158054"/>
          </a:xfrm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技术改变世界 协同驱动变革</a:t>
            </a:r>
          </a:p>
        </p:txBody>
      </p:sp>
      <p:pic>
        <p:nvPicPr>
          <p:cNvPr id="419" name="logo.png">
            <a:hlinkClick r:id="" invalidUrl="" action="ppaction://hlinkshowjump?jump=previousslide" tgtFrame="" tooltip="" history="1" highlightClick="0" endSnd="0"/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6196" y="597309"/>
            <a:ext cx="6712408" cy="439662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1270000" y="6013031"/>
            <a:ext cx="10464800" cy="1158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02412">
              <a:defRPr sz="6880"/>
            </a:lvl1pPr>
          </a:lstStyle>
          <a:p>
            <a:pPr/>
            <a:r>
              <a:t>Techs change works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1270000" y="2408838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GVP 项目多吗？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hotoWithHongshu_FounderAndCEOofOSChina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7490" y="-1053438"/>
            <a:ext cx="13039902" cy="173865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54" r="0" b="1154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34" t="0" r="434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2892" y="-16032"/>
            <a:ext cx="13090584" cy="978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1270000" y="2408838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GVP 好申请吗？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9" r="0" b="69"/>
          <a:stretch>
            <a:fillRect/>
          </a:stretch>
        </p:blipFill>
        <p:spPr>
          <a:xfrm>
            <a:off x="-3175" y="-2540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14102" y="-26066"/>
            <a:ext cx="13232815" cy="4410939"/>
          </a:xfrm>
          <a:prstGeom prst="rect">
            <a:avLst/>
          </a:prstGeom>
        </p:spPr>
      </p:pic>
      <p:pic>
        <p:nvPicPr>
          <p:cNvPr id="169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544" t="0" r="0" b="0"/>
          <a:stretch>
            <a:fillRect/>
          </a:stretch>
        </p:blipFill>
        <p:spPr>
          <a:xfrm>
            <a:off x="-457192" y="4866640"/>
            <a:ext cx="14573798" cy="2393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-122637"/>
            <a:ext cx="13004957" cy="99987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53530"/>
            <a:ext cx="13004800" cy="2944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025" y="0"/>
            <a:ext cx="12994794" cy="4914586"/>
          </a:xfrm>
          <a:prstGeom prst="rect">
            <a:avLst/>
          </a:prstGeom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4944410"/>
            <a:ext cx="13004801" cy="2516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APIJSON_GVPAwardCertificat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182" name="Shape 182"/>
          <p:cNvSpPr/>
          <p:nvPr>
            <p:ph type="subTitle" sz="half" idx="1"/>
          </p:nvPr>
        </p:nvSpPr>
        <p:spPr>
          <a:xfrm>
            <a:off x="1270000" y="2724150"/>
            <a:ext cx="10464800" cy="2597936"/>
          </a:xfrm>
          <a:prstGeom prst="rect">
            <a:avLst/>
          </a:prstGeom>
        </p:spPr>
        <p:txBody>
          <a:bodyPr/>
          <a:lstStyle/>
          <a:p>
            <a:pPr defTabSz="543305">
              <a:defRPr sz="7440"/>
            </a:pPr>
            <a:r>
              <a:t>⭐GitHub 6.2 K Star</a:t>
            </a:r>
          </a:p>
          <a:p>
            <a:pPr defTabSz="543305">
              <a:defRPr sz="7440"/>
            </a:pPr>
            <a:r>
              <a:t>⭐Gitee 900+ Star</a:t>
            </a:r>
          </a:p>
        </p:txBody>
      </p:sp>
      <p:pic>
        <p:nvPicPr>
          <p:cNvPr id="18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528119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403123"/>
            <a:ext cx="13004801" cy="4351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24934"/>
            <a:ext cx="13004801" cy="4398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71" t="0" r="3271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5714" t="0" r="989" b="0"/>
          <a:stretch>
            <a:fillRect/>
          </a:stretch>
        </p:blipFill>
        <p:spPr>
          <a:xfrm>
            <a:off x="6583015" y="-73422"/>
            <a:ext cx="6542843" cy="5131200"/>
          </a:xfrm>
          <a:prstGeom prst="rect">
            <a:avLst/>
          </a:prstGeom>
        </p:spPr>
      </p:pic>
      <p:pic>
        <p:nvPicPr>
          <p:cNvPr id="191" name="pasted-image.png"/>
          <p:cNvPicPr>
            <a:picLocks noChangeAspect="0"/>
          </p:cNvPicPr>
          <p:nvPr/>
        </p:nvPicPr>
        <p:blipFill>
          <a:blip r:embed="rId3">
            <a:extLst/>
          </a:blip>
          <a:srcRect l="1920" t="478" r="1920" b="478"/>
          <a:stretch>
            <a:fillRect/>
          </a:stretch>
        </p:blipFill>
        <p:spPr>
          <a:xfrm>
            <a:off x="-87833" y="-12700"/>
            <a:ext cx="6635322" cy="5009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png"/>
          <p:cNvPicPr>
            <a:picLocks noChangeAspect="0"/>
          </p:cNvPicPr>
          <p:nvPr/>
        </p:nvPicPr>
        <p:blipFill>
          <a:blip r:embed="rId4">
            <a:extLst/>
          </a:blip>
          <a:srcRect l="4530" t="0" r="0" b="0"/>
          <a:stretch>
            <a:fillRect/>
          </a:stretch>
        </p:blipFill>
        <p:spPr>
          <a:xfrm>
            <a:off x="37901" y="5056704"/>
            <a:ext cx="6487440" cy="470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0"/>
          </p:cNvPicPr>
          <p:nvPr/>
        </p:nvPicPr>
        <p:blipFill>
          <a:blip r:embed="rId5">
            <a:extLst/>
          </a:blip>
          <a:srcRect l="2009" t="0" r="2009" b="0"/>
          <a:stretch>
            <a:fillRect/>
          </a:stretch>
        </p:blipFill>
        <p:spPr>
          <a:xfrm>
            <a:off x="6585330" y="5099375"/>
            <a:ext cx="6396912" cy="4653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126" name="Shape 126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自动化接口与文档</a:t>
            </a:r>
          </a:p>
        </p:txBody>
      </p:sp>
      <p:pic>
        <p:nvPicPr>
          <p:cNvPr id="127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-188913" y="0"/>
            <a:ext cx="13382446" cy="97537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2241"/>
            <a:ext cx="13947904" cy="9758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image.png">
            <a:hlinkClick r:id="rId2" invalidUrl="" action="" tgtFrame="" tooltip="" history="1" highlightClick="0" endSnd="0"/>
          </p:cNvPr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35365" y="1986"/>
            <a:ext cx="14240165" cy="9749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688" y="0"/>
            <a:ext cx="1329217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206" name="Shape 206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7 家企业已「登记」使用</a:t>
            </a:r>
          </a:p>
        </p:txBody>
      </p:sp>
      <p:pic>
        <p:nvPicPr>
          <p:cNvPr id="207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999" t="0" r="3999" b="0"/>
          <a:stretch>
            <a:fillRect/>
          </a:stretch>
        </p:blipFill>
        <p:spPr>
          <a:xfrm>
            <a:off x="1533" y="-8071"/>
            <a:ext cx="15658957" cy="1243986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ubTitle" sz="quarter" idx="1"/>
          </p:nvPr>
        </p:nvSpPr>
        <p:spPr>
          <a:xfrm>
            <a:off x="1270000" y="3215630"/>
            <a:ext cx="10464800" cy="1130301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/>
            <a:r>
              <a:t>还有不少已知企业，未登记，默默使用中...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216" name="Shape 216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主项目已有 10 个贡献者</a:t>
            </a:r>
          </a:p>
        </p:txBody>
      </p:sp>
      <p:pic>
        <p:nvPicPr>
          <p:cNvPr id="217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2588"/>
            <a:ext cx="13004801" cy="2112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990" y="2136776"/>
            <a:ext cx="13058780" cy="10087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ubTitle" sz="quarter" idx="1"/>
          </p:nvPr>
        </p:nvSpPr>
        <p:spPr>
          <a:xfrm>
            <a:off x="1270000" y="3215630"/>
            <a:ext cx="10464800" cy="1130301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非常感谢各位贡献者们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227" name="Shape 227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生态内已有 12 个开源项目</a:t>
            </a:r>
          </a:p>
        </p:txBody>
      </p:sp>
      <p:pic>
        <p:nvPicPr>
          <p:cNvPr id="228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78" y="1611187"/>
            <a:ext cx="13015647" cy="880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APIJSON_autho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9590"/>
            <a:ext cx="13004801" cy="1583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ubTitle" sz="quarter" idx="1"/>
          </p:nvPr>
        </p:nvSpPr>
        <p:spPr>
          <a:xfrm>
            <a:off x="1270000" y="3215630"/>
            <a:ext cx="10464800" cy="1130301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非常感谢各位作者们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简单介绍</a:t>
            </a:r>
          </a:p>
        </p:txBody>
      </p:sp>
      <p:sp>
        <p:nvSpPr>
          <p:cNvPr id="238" name="Shape 238"/>
          <p:cNvSpPr/>
          <p:nvPr>
            <p:ph type="body" sz="half" idx="1"/>
          </p:nvPr>
        </p:nvSpPr>
        <p:spPr>
          <a:xfrm>
            <a:off x="4308429" y="2206154"/>
            <a:ext cx="7015051" cy="4500377"/>
          </a:xfrm>
          <a:prstGeom prst="rect">
            <a:avLst/>
          </a:prstGeom>
        </p:spPr>
        <p:txBody>
          <a:bodyPr/>
          <a:lstStyle/>
          <a:p>
            <a:pPr/>
            <a:r>
              <a:t>Why  - 问题与灵感</a:t>
            </a:r>
          </a:p>
          <a:p>
            <a:pPr/>
            <a:r>
              <a:t>What - 定义与实现</a:t>
            </a:r>
          </a:p>
          <a:p>
            <a:pPr/>
            <a:r>
              <a:t>How  - 原理与使用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问题</a:t>
            </a:r>
          </a:p>
        </p:txBody>
      </p:sp>
      <p:sp>
        <p:nvSpPr>
          <p:cNvPr id="243" name="Shape 243"/>
          <p:cNvSpPr/>
          <p:nvPr>
            <p:ph type="body" sz="half" idx="1"/>
          </p:nvPr>
        </p:nvSpPr>
        <p:spPr>
          <a:xfrm>
            <a:off x="4308429" y="2206154"/>
            <a:ext cx="7015051" cy="4500377"/>
          </a:xfrm>
          <a:prstGeom prst="rect">
            <a:avLst/>
          </a:prstGeom>
        </p:spPr>
        <p:txBody>
          <a:bodyPr/>
          <a:lstStyle/>
          <a:p>
            <a:pPr/>
            <a:r>
              <a:t>人工柜台 与 ATM 机</a:t>
            </a:r>
          </a:p>
          <a:p>
            <a:pPr/>
            <a:r>
              <a:t>传统开发 与 APIJSON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sz="quarter" idx="1"/>
          </p:nvPr>
        </p:nvSpPr>
        <p:spPr>
          <a:xfrm>
            <a:off x="4637830" y="2692522"/>
            <a:ext cx="5494816" cy="4014555"/>
          </a:xfrm>
          <a:prstGeom prst="rect">
            <a:avLst/>
          </a:prstGeom>
        </p:spPr>
        <p:txBody>
          <a:bodyPr/>
          <a:lstStyle/>
          <a:p>
            <a:pPr/>
            <a:r>
              <a:t>荣誉与成就</a:t>
            </a:r>
          </a:p>
          <a:p>
            <a:pPr/>
            <a:r>
              <a:t>简单介绍</a:t>
            </a:r>
          </a:p>
          <a:p>
            <a:pPr/>
            <a:r>
              <a:t>现场演示</a:t>
            </a:r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 anchor="b"/>
          <a:lstStyle/>
          <a:p>
            <a:pPr/>
            <a:r>
              <a:t>APIJSON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248" name="Shape 248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人工柜台 与 ATM 机</a:t>
            </a:r>
          </a:p>
        </p:txBody>
      </p:sp>
      <p:pic>
        <p:nvPicPr>
          <p:cNvPr id="24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424" t="0" r="12424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3" t="0" r="13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人工柜台</a:t>
            </a:r>
          </a:p>
        </p:txBody>
      </p:sp>
      <p:sp>
        <p:nvSpPr>
          <p:cNvPr id="256" name="Shape 256"/>
          <p:cNvSpPr/>
          <p:nvPr>
            <p:ph type="body" sz="half" idx="1"/>
          </p:nvPr>
        </p:nvSpPr>
        <p:spPr>
          <a:xfrm>
            <a:off x="3614506" y="2880323"/>
            <a:ext cx="5775788" cy="5720154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3154"/>
            </a:pPr>
            <a:r>
              <a:t>各种杂乱的纸张、繁琐的签名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柜员下班或放假，办不了业务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携带证件、填写信息经常变动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柜员千人千面，服务参差不齐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客户与柜员反复沟通和确认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排队人多，等待时间长...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33" t="0" r="333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646" t="0" r="5646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body" sz="half" idx="1"/>
          </p:nvPr>
        </p:nvSpPr>
        <p:spPr>
          <a:xfrm>
            <a:off x="344341" y="2008781"/>
            <a:ext cx="6155621" cy="6874869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3420"/>
            </a:pPr>
            <a:r>
              <a:t>各种杂乱的纸张、繁琐的签名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柜员下班或放假，办不了业务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携带证件、填写信息经常变动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柜员千人千面，服务参差不齐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客户与柜员反复沟通和确认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排队人多，等待时间长...</a:t>
            </a:r>
          </a:p>
        </p:txBody>
      </p:sp>
      <p:sp>
        <p:nvSpPr>
          <p:cNvPr id="265" name="Shape 265"/>
          <p:cNvSpPr/>
          <p:nvPr/>
        </p:nvSpPr>
        <p:spPr>
          <a:xfrm>
            <a:off x="6648762" y="2008780"/>
            <a:ext cx="6155621" cy="687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全电子化，无纸张，无需签名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365 天 24 小时全天候服务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只需要携带一张银行卡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统一的界面、统一的操作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简单的交互，简化流程和操作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业务处理快，等待时间少…</a:t>
            </a:r>
          </a:p>
        </p:txBody>
      </p:sp>
      <p:sp>
        <p:nvSpPr>
          <p:cNvPr id="266" name="Shape 266"/>
          <p:cNvSpPr/>
          <p:nvPr/>
        </p:nvSpPr>
        <p:spPr>
          <a:xfrm>
            <a:off x="359" y="834985"/>
            <a:ext cx="6463753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73887">
              <a:defRPr b="1" sz="51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人工柜台</a:t>
            </a:r>
          </a:p>
        </p:txBody>
      </p:sp>
      <p:sp>
        <p:nvSpPr>
          <p:cNvPr id="267" name="Shape 267"/>
          <p:cNvSpPr/>
          <p:nvPr/>
        </p:nvSpPr>
        <p:spPr>
          <a:xfrm>
            <a:off x="6494695" y="834985"/>
            <a:ext cx="6463754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73887">
              <a:defRPr b="1" sz="51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ATM 机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272" name="Shape 272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传统开发 与 APIJSON</a:t>
            </a:r>
          </a:p>
        </p:txBody>
      </p:sp>
      <p:pic>
        <p:nvPicPr>
          <p:cNvPr id="27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8732" y="2994620"/>
            <a:ext cx="13022191" cy="376422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1549"/>
            <a:ext cx="13004800" cy="5093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53975" y="-283507"/>
            <a:ext cx="13112825" cy="108161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传统开发</a:t>
            </a:r>
          </a:p>
        </p:txBody>
      </p:sp>
      <p:sp>
        <p:nvSpPr>
          <p:cNvPr id="282" name="Shape 282"/>
          <p:cNvSpPr/>
          <p:nvPr>
            <p:ph type="body" sz="half" idx="1"/>
          </p:nvPr>
        </p:nvSpPr>
        <p:spPr>
          <a:xfrm>
            <a:off x="3614506" y="2880323"/>
            <a:ext cx="5775788" cy="5720154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3154"/>
            </a:pPr>
            <a:r>
              <a:t>各种奇葩的缩写、混乱的命名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文档过时，与接口不同步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数据类型不稳定或随意改变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几百甚至上千个混乱的状态码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前端/客户端与后端各种扯皮</a:t>
            </a:r>
          </a:p>
          <a:p>
            <a:pPr marL="368934" indent="-368934" defTabSz="484886">
              <a:spcBef>
                <a:spcPts val="3400"/>
              </a:spcBef>
              <a:defRPr sz="3154"/>
            </a:pPr>
            <a:r>
              <a:t>开发流程繁琐、周期长...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287" name="Shape 287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灵感</a:t>
            </a:r>
          </a:p>
        </p:txBody>
      </p:sp>
      <p:pic>
        <p:nvPicPr>
          <p:cNvPr id="288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roces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5557" y="3141918"/>
            <a:ext cx="13015925" cy="2692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53975" y="-28950"/>
            <a:ext cx="8110427" cy="9811639"/>
          </a:xfrm>
          <a:prstGeom prst="rect">
            <a:avLst/>
          </a:prstGeom>
        </p:spPr>
      </p:pic>
      <p:pic>
        <p:nvPicPr>
          <p:cNvPr id="2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3400" y="9769"/>
            <a:ext cx="4871137" cy="665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5116" y="6798361"/>
            <a:ext cx="4867800" cy="6239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1270000" y="8038562"/>
            <a:ext cx="10464800" cy="86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97941">
              <a:defRPr sz="4080"/>
            </a:lvl1pPr>
          </a:lstStyle>
          <a:p>
            <a:pPr/>
            <a:r>
              <a:t>多表关联查询、条件自由组合、结构任意嵌套</a:t>
            </a:r>
          </a:p>
        </p:txBody>
      </p:sp>
      <p:pic>
        <p:nvPicPr>
          <p:cNvPr id="297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0" t="0" r="30" b="0"/>
          <a:stretch>
            <a:fillRect/>
          </a:stretch>
        </p:blipFill>
        <p:spPr>
          <a:xfrm>
            <a:off x="-5349" y="0"/>
            <a:ext cx="13015481" cy="731104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荣誉与成就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2320172" y="2291970"/>
            <a:ext cx="9903351" cy="6286501"/>
          </a:xfrm>
          <a:prstGeom prst="rect">
            <a:avLst/>
          </a:prstGeom>
        </p:spPr>
        <p:txBody>
          <a:bodyPr/>
          <a:lstStyle/>
          <a:p>
            <a:pPr/>
            <a:r>
              <a:t>入选 GVP - 码云最有价值开源项目</a:t>
            </a:r>
          </a:p>
          <a:p>
            <a:pPr/>
            <a:r>
              <a:t>GitHub 6.2 K Star, Gitee 900+ Star</a:t>
            </a:r>
          </a:p>
          <a:p>
            <a:pPr/>
            <a:r>
              <a:t>7 家企业已登记使用</a:t>
            </a:r>
          </a:p>
          <a:p>
            <a:pPr/>
            <a:r>
              <a:t>主项目已有 10 个贡献者</a:t>
            </a:r>
          </a:p>
          <a:p>
            <a:pPr/>
            <a:r>
              <a:t>生态内已有 12 个开源项目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34138" y="-305544"/>
            <a:ext cx="13073107" cy="8170693"/>
          </a:xfrm>
          <a:prstGeom prst="rect">
            <a:avLst/>
          </a:prstGeom>
        </p:spPr>
      </p:pic>
      <p:sp>
        <p:nvSpPr>
          <p:cNvPr id="300" name="Shape 300"/>
          <p:cNvSpPr/>
          <p:nvPr/>
        </p:nvSpPr>
        <p:spPr>
          <a:xfrm>
            <a:off x="1270000" y="8038562"/>
            <a:ext cx="10464800" cy="86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92100">
              <a:defRPr sz="4000"/>
            </a:lvl1pPr>
          </a:lstStyle>
          <a:p>
            <a:pPr/>
            <a:r>
              <a:t>动态生成 SQL、自动增删改查、自动安全检查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body" sz="half" idx="1"/>
          </p:nvPr>
        </p:nvSpPr>
        <p:spPr>
          <a:xfrm>
            <a:off x="344341" y="2008781"/>
            <a:ext cx="6155621" cy="6874869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3420"/>
            </a:pPr>
            <a:r>
              <a:t>各种奇葩的缩写、混乱的命名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文档过时，与接口不同步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数据类型不稳定或随意改变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几百甚至上千个混乱的状态码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前端/客户端与后端各种扯皮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开发流程繁琐、周期长...</a:t>
            </a:r>
          </a:p>
        </p:txBody>
      </p:sp>
      <p:sp>
        <p:nvSpPr>
          <p:cNvPr id="303" name="Shape 303"/>
          <p:cNvSpPr/>
          <p:nvPr/>
        </p:nvSpPr>
        <p:spPr>
          <a:xfrm>
            <a:off x="6648762" y="2008780"/>
            <a:ext cx="6155621" cy="687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常用的字段都已标准化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自动实时生成正确的文档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自动化 API 保证类型稳定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十几个 HTTP 标准状态码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后端不写代码，前端直接调用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大幅精简开发流程...</a:t>
            </a:r>
          </a:p>
        </p:txBody>
      </p:sp>
      <p:sp>
        <p:nvSpPr>
          <p:cNvPr id="304" name="Shape 304"/>
          <p:cNvSpPr/>
          <p:nvPr/>
        </p:nvSpPr>
        <p:spPr>
          <a:xfrm>
            <a:off x="359" y="834985"/>
            <a:ext cx="6463753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73887">
              <a:defRPr b="1" sz="51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传统方式</a:t>
            </a:r>
          </a:p>
        </p:txBody>
      </p:sp>
      <p:sp>
        <p:nvSpPr>
          <p:cNvPr id="305" name="Shape 305"/>
          <p:cNvSpPr/>
          <p:nvPr/>
        </p:nvSpPr>
        <p:spPr>
          <a:xfrm>
            <a:off x="6494695" y="834985"/>
            <a:ext cx="6463754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defRPr b="1" sz="58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APIJSON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body" sz="half" idx="1"/>
          </p:nvPr>
        </p:nvSpPr>
        <p:spPr>
          <a:xfrm>
            <a:off x="344341" y="2008781"/>
            <a:ext cx="6155621" cy="6874869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3420"/>
            </a:pPr>
            <a:r>
              <a:t>各种杂乱的纸张、繁琐的签名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柜员下班或放假，办不了业务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携带证件、填写信息经常变动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柜员千人千面，服务参差不齐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客户与柜员反复沟通和确认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排队人多，等待时间长...</a:t>
            </a:r>
          </a:p>
        </p:txBody>
      </p:sp>
      <p:sp>
        <p:nvSpPr>
          <p:cNvPr id="310" name="Shape 310"/>
          <p:cNvSpPr/>
          <p:nvPr/>
        </p:nvSpPr>
        <p:spPr>
          <a:xfrm>
            <a:off x="6648762" y="2008780"/>
            <a:ext cx="6155621" cy="687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各种奇葩的缩写、混乱的命名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文档过时，与接口不同步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数据类型不稳定或随意改变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几百甚至上千个混乱的状态码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前端/客户端与后端各种扯皮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开发流程繁琐、周期长...</a:t>
            </a:r>
          </a:p>
        </p:txBody>
      </p:sp>
      <p:sp>
        <p:nvSpPr>
          <p:cNvPr id="311" name="Shape 311"/>
          <p:cNvSpPr/>
          <p:nvPr/>
        </p:nvSpPr>
        <p:spPr>
          <a:xfrm>
            <a:off x="359" y="834985"/>
            <a:ext cx="6463753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73887">
              <a:defRPr b="1" sz="51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人工柜台</a:t>
            </a:r>
          </a:p>
        </p:txBody>
      </p:sp>
      <p:sp>
        <p:nvSpPr>
          <p:cNvPr id="312" name="Shape 312"/>
          <p:cNvSpPr/>
          <p:nvPr/>
        </p:nvSpPr>
        <p:spPr>
          <a:xfrm>
            <a:off x="6494695" y="834985"/>
            <a:ext cx="6463754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73887">
              <a:defRPr b="1" sz="51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传统开发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body" sz="half" idx="1"/>
          </p:nvPr>
        </p:nvSpPr>
        <p:spPr>
          <a:xfrm>
            <a:off x="344341" y="2008781"/>
            <a:ext cx="6155621" cy="6874869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3420"/>
            </a:pPr>
            <a:r>
              <a:t>各种奇葩的缩写、混乱的命名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文档过时，与接口不同步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数据类型不稳定或随意改变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几百甚至上千个混乱的状态码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前端(客户端)与后端扯皮</a:t>
            </a:r>
          </a:p>
          <a:p>
            <a:pPr marL="400050" indent="-400050" defTabSz="525779">
              <a:spcBef>
                <a:spcPts val="3700"/>
              </a:spcBef>
              <a:defRPr sz="3420"/>
            </a:pPr>
            <a:r>
              <a:t>开发流程繁琐周期长...</a:t>
            </a:r>
          </a:p>
        </p:txBody>
      </p:sp>
      <p:sp>
        <p:nvSpPr>
          <p:cNvPr id="315" name="Shape 315"/>
          <p:cNvSpPr/>
          <p:nvPr/>
        </p:nvSpPr>
        <p:spPr>
          <a:xfrm>
            <a:off x="6648762" y="2008780"/>
            <a:ext cx="6155621" cy="687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常用的字段都已标准化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自动实时生成正确的文档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自动化 API 保证类型稳定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十几个 HTTP 标准状态码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后端不写代码，前端直接调用</a:t>
            </a:r>
          </a:p>
          <a:p>
            <a:pPr marL="400050" indent="-400050" algn="l" defTabSz="525779">
              <a:spcBef>
                <a:spcPts val="3700"/>
              </a:spcBef>
              <a:buSzPct val="75000"/>
              <a:buChar char="•"/>
              <a:defRPr sz="3420"/>
            </a:pPr>
            <a:r>
              <a:t>大幅精简开发流程...</a:t>
            </a:r>
          </a:p>
        </p:txBody>
      </p:sp>
      <p:sp>
        <p:nvSpPr>
          <p:cNvPr id="316" name="Shape 316"/>
          <p:cNvSpPr/>
          <p:nvPr/>
        </p:nvSpPr>
        <p:spPr>
          <a:xfrm>
            <a:off x="359" y="834985"/>
            <a:ext cx="6463753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73887">
              <a:defRPr b="1" sz="51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ATM 机</a:t>
            </a:r>
          </a:p>
        </p:txBody>
      </p:sp>
      <p:sp>
        <p:nvSpPr>
          <p:cNvPr id="317" name="Shape 317"/>
          <p:cNvSpPr/>
          <p:nvPr/>
        </p:nvSpPr>
        <p:spPr>
          <a:xfrm>
            <a:off x="6494695" y="834985"/>
            <a:ext cx="6463754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defRPr b="1" sz="58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APIJSON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320" name="Shape 320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软件开发行业的 ATM 机</a:t>
            </a:r>
          </a:p>
        </p:txBody>
      </p:sp>
      <p:pic>
        <p:nvPicPr>
          <p:cNvPr id="321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- 定义与实现</a:t>
            </a:r>
          </a:p>
        </p:txBody>
      </p:sp>
      <p:sp>
        <p:nvSpPr>
          <p:cNvPr id="326" name="Shape 326"/>
          <p:cNvSpPr/>
          <p:nvPr>
            <p:ph type="body" idx="1"/>
          </p:nvPr>
        </p:nvSpPr>
        <p:spPr>
          <a:xfrm>
            <a:off x="1642489" y="2090026"/>
            <a:ext cx="11099801" cy="5573548"/>
          </a:xfrm>
          <a:prstGeom prst="rect">
            <a:avLst/>
          </a:prstGeom>
        </p:spPr>
        <p:txBody>
          <a:bodyPr/>
          <a:lstStyle/>
          <a:p>
            <a:pPr/>
            <a:r>
              <a:t>一种 JSON 网络传输协议</a:t>
            </a:r>
          </a:p>
          <a:p>
            <a:pPr/>
            <a:r>
              <a:t>用该协议开发的 ORM 库</a:t>
            </a:r>
          </a:p>
          <a:p>
            <a:pPr/>
            <a:r>
              <a:t>后端(服务端)接口和文档自动化</a:t>
            </a:r>
          </a:p>
          <a:p>
            <a:pPr/>
            <a:r>
              <a:t>前端(客户端)定制返回 JSON 的数据和结构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331" name="Shape 331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一种 JSON 网络传输协议</a:t>
            </a:r>
          </a:p>
        </p:txBody>
      </p:sp>
      <p:pic>
        <p:nvPicPr>
          <p:cNvPr id="332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99" r="0" b="99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99" r="0" b="99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341" name="Shape 341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用该协议开发的 ORM 库</a:t>
            </a:r>
          </a:p>
        </p:txBody>
      </p:sp>
      <p:pic>
        <p:nvPicPr>
          <p:cNvPr id="342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85" y="860358"/>
            <a:ext cx="13001077" cy="4443209"/>
          </a:xfrm>
          <a:prstGeom prst="rect">
            <a:avLst/>
          </a:prstGeom>
        </p:spPr>
      </p:pic>
      <p:pic>
        <p:nvPicPr>
          <p:cNvPr id="34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8241"/>
            <a:ext cx="13004801" cy="1066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asted-im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5397136"/>
            <a:ext cx="13004743" cy="7122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351" name="Shape 351"/>
          <p:cNvSpPr/>
          <p:nvPr>
            <p:ph type="subTitle" sz="quarter" idx="1"/>
          </p:nvPr>
        </p:nvSpPr>
        <p:spPr>
          <a:xfrm>
            <a:off x="1270000" y="2724150"/>
            <a:ext cx="10464800" cy="973799"/>
          </a:xfrm>
          <a:prstGeom prst="rect">
            <a:avLst/>
          </a:prstGeom>
        </p:spPr>
        <p:txBody>
          <a:bodyPr/>
          <a:lstStyle>
            <a:lvl1pPr defTabSz="356362">
              <a:defRPr sz="4880"/>
            </a:lvl1pPr>
          </a:lstStyle>
          <a:p>
            <a:pPr/>
            <a:r>
              <a:t>后端(服务端)接口和文档自动化</a:t>
            </a:r>
          </a:p>
        </p:txBody>
      </p:sp>
      <p:pic>
        <p:nvPicPr>
          <p:cNvPr id="352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APIJSON 对于后端</a:t>
            </a:r>
          </a:p>
        </p:txBody>
      </p:sp>
      <p:sp>
        <p:nvSpPr>
          <p:cNvPr id="357" name="Shape 357"/>
          <p:cNvSpPr/>
          <p:nvPr>
            <p:ph type="body" idx="1"/>
          </p:nvPr>
        </p:nvSpPr>
        <p:spPr>
          <a:xfrm>
            <a:off x="952500" y="2500154"/>
            <a:ext cx="11099800" cy="5573548"/>
          </a:xfrm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724"/>
            </a:pPr>
            <a:r>
              <a:t>提供通用接口，大部分API不用再写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自动生成文档，不用再编写和维护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自动校验权限、自动管理版本、自动防SQL注入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开放API无需划分版本，始终保持兼容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支持增删改查、模糊搜索、正则匹配、远程函数等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142" name="Shape 142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356362">
              <a:defRPr sz="4880"/>
            </a:lvl1pPr>
          </a:lstStyle>
          <a:p>
            <a:pPr/>
            <a:r>
              <a:t>🏆 入选 GVP - 码云最有价值开源项目</a:t>
            </a:r>
          </a:p>
        </p:txBody>
      </p:sp>
      <p:pic>
        <p:nvPicPr>
          <p:cNvPr id="14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362" name="Shape 362"/>
          <p:cNvSpPr/>
          <p:nvPr>
            <p:ph type="subTitle" sz="quarter" idx="1"/>
          </p:nvPr>
        </p:nvSpPr>
        <p:spPr>
          <a:xfrm>
            <a:off x="1114318" y="2724150"/>
            <a:ext cx="10922177" cy="1130300"/>
          </a:xfrm>
          <a:prstGeom prst="rect">
            <a:avLst/>
          </a:prstGeom>
        </p:spPr>
        <p:txBody>
          <a:bodyPr/>
          <a:lstStyle>
            <a:lvl1pPr defTabSz="327152">
              <a:defRPr sz="4480"/>
            </a:lvl1pPr>
          </a:lstStyle>
          <a:p>
            <a:pPr/>
            <a:r>
              <a:t>前端(客户端)定制返回 JSON 的数据和结构</a:t>
            </a:r>
          </a:p>
        </p:txBody>
      </p:sp>
      <p:pic>
        <p:nvPicPr>
          <p:cNvPr id="36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APIJSON 对于前端</a:t>
            </a:r>
          </a:p>
        </p:txBody>
      </p:sp>
      <p:sp>
        <p:nvSpPr>
          <p:cNvPr id="368" name="Shape 368"/>
          <p:cNvSpPr/>
          <p:nvPr>
            <p:ph type="body" idx="1"/>
          </p:nvPr>
        </p:nvSpPr>
        <p:spPr>
          <a:xfrm>
            <a:off x="2407477" y="2515154"/>
            <a:ext cx="11099801" cy="5573548"/>
          </a:xfrm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724"/>
            </a:pPr>
            <a:r>
              <a:t>不用再向后端催接口、求文档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数据和结构完全定制，要啥有啥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看请求知结果，所求即所得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可一次获取任何数据、任何结构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能去除重复数据，节省流量提高速度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xfrm>
            <a:off x="952500" y="992117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How  - 原理与使用</a:t>
            </a:r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xfrm>
            <a:off x="4215603" y="3063392"/>
            <a:ext cx="6962611" cy="3643452"/>
          </a:xfrm>
          <a:prstGeom prst="rect">
            <a:avLst/>
          </a:prstGeom>
        </p:spPr>
        <p:txBody>
          <a:bodyPr/>
          <a:lstStyle/>
          <a:p>
            <a:pPr/>
            <a:r>
              <a:t>APIJSON 原理解析</a:t>
            </a:r>
          </a:p>
          <a:p>
            <a:pPr/>
            <a:r>
              <a:t>使用对比传统方式</a:t>
            </a:r>
          </a:p>
          <a:p>
            <a:pPr/>
            <a:r>
              <a:t>强大易用的接口工具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rocess.png">
            <a:hlinkClick r:id="rId2" invalidUrl="" action="" tgtFrame="" tooltip="" history="1" highlightClick="0" endSnd="0"/>
          </p:cNvPr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-5557" y="3141918"/>
            <a:ext cx="13015925" cy="2692608"/>
          </a:xfrm>
          <a:prstGeom prst="rect">
            <a:avLst/>
          </a:prstGeom>
        </p:spPr>
      </p:pic>
      <p:sp>
        <p:nvSpPr>
          <p:cNvPr id="378" name="Shape 378"/>
          <p:cNvSpPr/>
          <p:nvPr/>
        </p:nvSpPr>
        <p:spPr>
          <a:xfrm>
            <a:off x="952500" y="778451"/>
            <a:ext cx="110998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APIJSON 原理解析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154397556377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762" y="5655346"/>
            <a:ext cx="12995451" cy="3188476"/>
          </a:xfrm>
          <a:prstGeom prst="rect">
            <a:avLst/>
          </a:prstGeom>
        </p:spPr>
      </p:pic>
      <p:pic>
        <p:nvPicPr>
          <p:cNvPr id="383" name="15454683411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530325"/>
            <a:ext cx="13004801" cy="28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hape 384"/>
          <p:cNvSpPr/>
          <p:nvPr>
            <p:ph type="title" idx="4294967295"/>
          </p:nvPr>
        </p:nvSpPr>
        <p:spPr>
          <a:xfrm>
            <a:off x="952500" y="4372093"/>
            <a:ext cx="11099800" cy="747036"/>
          </a:xfrm>
          <a:prstGeom prst="rect">
            <a:avLst/>
          </a:prstGeom>
        </p:spPr>
        <p:txBody>
          <a:bodyPr/>
          <a:lstStyle>
            <a:lvl1pPr defTabSz="262889">
              <a:defRPr sz="3600"/>
            </a:lvl1pPr>
          </a:lstStyle>
          <a:p>
            <a:pPr/>
            <a:r>
              <a:t>传统方式</a:t>
            </a:r>
          </a:p>
        </p:txBody>
      </p:sp>
      <p:sp>
        <p:nvSpPr>
          <p:cNvPr id="385" name="Shape 385"/>
          <p:cNvSpPr/>
          <p:nvPr/>
        </p:nvSpPr>
        <p:spPr>
          <a:xfrm>
            <a:off x="952500" y="20910"/>
            <a:ext cx="11099800" cy="1589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使用对比</a:t>
            </a:r>
          </a:p>
        </p:txBody>
      </p:sp>
      <p:sp>
        <p:nvSpPr>
          <p:cNvPr id="386" name="Shape 386"/>
          <p:cNvSpPr/>
          <p:nvPr/>
        </p:nvSpPr>
        <p:spPr>
          <a:xfrm>
            <a:off x="952500" y="8830676"/>
            <a:ext cx="11099800" cy="747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03783">
              <a:defRPr sz="4160"/>
            </a:lvl1pPr>
          </a:lstStyle>
          <a:p>
            <a:pPr/>
            <a:r>
              <a:t>APIJSON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3213100"/>
            <a:ext cx="5080000" cy="332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